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256" r:id="rId2"/>
    <p:sldId id="257" r:id="rId3"/>
    <p:sldId id="273" r:id="rId4"/>
    <p:sldId id="258" r:id="rId5"/>
    <p:sldId id="262" r:id="rId6"/>
    <p:sldId id="263" r:id="rId7"/>
    <p:sldId id="264" r:id="rId8"/>
    <p:sldId id="275" r:id="rId9"/>
    <p:sldId id="261" r:id="rId10"/>
    <p:sldId id="259" r:id="rId11"/>
    <p:sldId id="260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39" autoAdjust="0"/>
    <p:restoredTop sz="92586" autoAdjust="0"/>
  </p:normalViewPr>
  <p:slideViewPr>
    <p:cSldViewPr>
      <p:cViewPr>
        <p:scale>
          <a:sx n="75" d="100"/>
          <a:sy n="75" d="100"/>
        </p:scale>
        <p:origin x="-738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4BD9F08-0D06-4A50-A756-5332C24BD1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27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6335EC0-DAC0-4127-AC6D-E2A12287E7C7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0D49C42-54BA-4352-89D8-FB7AF32E3F13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EB6324-223C-41BC-B5E8-DE41801ABE80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49D6351-7363-477A-AD2C-C954244248B5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17B6CA6-52A6-4452-A68E-120703266E8E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371B9E5-6049-4AEB-9CDC-85A504DBAE06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143DE30-D210-435F-AA31-5D58D887EFDD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8D63204-658D-4231-8877-DF0672B13B83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FF5FD18-D88A-4041-8C9D-97C7270569C2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6C6A661-596B-4208-A1BC-1CD7DF193B14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6C68EF7-624C-4250-865D-F7D1A042BA3A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086C730-FC01-4809-ADEB-2AEA2E7FFC16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C2103-76C5-4D4B-8775-DCC22BCDCC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775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46C62-7B95-4CC7-A88C-F1885B8F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2086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9EE567-1554-4BB0-ACE1-E6EA5148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148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FBCD7-39EB-4A73-9C33-DBF602790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31084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92DC-1EE4-4EAD-ACF7-F2DB925F1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018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D9D3-9155-43A7-95A0-0618253A5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97546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C159D-9D17-4847-8936-51E918C6C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98415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82ED-50DA-437F-8728-64EE5D427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85852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FB6B-EE6C-4416-AE20-53AE163F5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92156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CE70-2A8C-4350-BD7F-A724332B59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0040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8511E-8B2C-421B-9468-7838B8536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52526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44131-26D0-4E0B-A788-63F1AC036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7401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1pPr>
          </a:lstStyle>
          <a:p>
            <a:pPr>
              <a:defRPr/>
            </a:pPr>
            <a:fld id="{82BEA755-04A2-40E8-B12F-762FA7FD8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74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7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7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7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7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17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i="1" smtClean="0"/>
              <a:t> </a:t>
            </a:r>
            <a:r>
              <a:rPr lang="sr-Cyrl-CS" smtClean="0"/>
              <a:t>ПСИХОАНАЛИЗА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smtClean="0"/>
              <a:t>(од грч. </a:t>
            </a:r>
            <a:r>
              <a:rPr lang="en-US" sz="2400" i="1" smtClean="0">
                <a:latin typeface="Symbol" pitchFamily="18" charset="2"/>
              </a:rPr>
              <a:t>yuch</a:t>
            </a:r>
            <a:r>
              <a:rPr lang="en-US" sz="2400" smtClean="0">
                <a:latin typeface="Symbol" pitchFamily="18" charset="2"/>
              </a:rPr>
              <a:t> </a:t>
            </a:r>
            <a:r>
              <a:rPr lang="en-US" sz="2400" smtClean="0"/>
              <a:t>= </a:t>
            </a:r>
            <a:r>
              <a:rPr lang="sr-Cyrl-CS" sz="2400" smtClean="0"/>
              <a:t>душа и</a:t>
            </a:r>
            <a:r>
              <a:rPr lang="en-US" sz="2400" smtClean="0">
                <a:latin typeface="Symbol" pitchFamily="18" charset="2"/>
              </a:rPr>
              <a:t> </a:t>
            </a:r>
            <a:endParaRPr lang="sr-Cyrl-CS" sz="2400" smtClean="0">
              <a:latin typeface="Symbol" pitchFamily="18" charset="2"/>
            </a:endParaRPr>
          </a:p>
          <a:p>
            <a:pPr eaLnBrk="1" hangingPunct="1">
              <a:defRPr/>
            </a:pPr>
            <a:r>
              <a:rPr lang="en-US" sz="2400" i="1" smtClean="0">
                <a:latin typeface="Symbol" pitchFamily="18" charset="2"/>
              </a:rPr>
              <a:t>analusiV</a:t>
            </a:r>
            <a:r>
              <a:rPr lang="sr-Cyrl-CS" sz="2400" smtClean="0">
                <a:latin typeface="Symbol" pitchFamily="18" charset="2"/>
              </a:rPr>
              <a:t> </a:t>
            </a:r>
            <a:r>
              <a:rPr lang="en-US" sz="2400" smtClean="0"/>
              <a:t>= </a:t>
            </a:r>
            <a:r>
              <a:rPr lang="sr-Cyrl-CS" sz="2400" smtClean="0"/>
              <a:t>разлагање)</a:t>
            </a:r>
            <a:endParaRPr lang="en-US" sz="24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ПСИХОАНАЛИЗА </a:t>
            </a:r>
            <a:br>
              <a:rPr lang="sr-Cyrl-CS" sz="4000" smtClean="0"/>
            </a:br>
            <a:r>
              <a:rPr lang="sr-Cyrl-CS" sz="4000" smtClean="0"/>
              <a:t>- ПСИХОТЕРАПИЈА -</a:t>
            </a:r>
            <a:endParaRPr lang="en-US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endParaRPr lang="sr-Cyrl-CS" sz="2000" smtClean="0"/>
          </a:p>
          <a:p>
            <a:pPr eaLnBrk="1" hangingPunct="1">
              <a:defRPr/>
            </a:pPr>
            <a:endParaRPr lang="sr-Cyrl-CS" sz="2000" smtClean="0"/>
          </a:p>
          <a:p>
            <a:pPr eaLnBrk="1" hangingPunct="1">
              <a:defRPr/>
            </a:pPr>
            <a:endParaRPr lang="sr-Cyrl-CS" sz="2000" smtClean="0"/>
          </a:p>
          <a:p>
            <a:pPr eaLnBrk="1" hangingPunct="1">
              <a:defRPr/>
            </a:pPr>
            <a:endParaRPr lang="sr-Cyrl-CS" sz="2000" smtClean="0"/>
          </a:p>
          <a:p>
            <a:pPr eaLnBrk="1" hangingPunct="1">
              <a:defRPr/>
            </a:pPr>
            <a:endParaRPr lang="sr-Cyrl-CS" sz="2000" smtClean="0"/>
          </a:p>
          <a:p>
            <a:pPr eaLnBrk="1" hangingPunct="1">
              <a:defRPr/>
            </a:pPr>
            <a:endParaRPr lang="sr-Cyrl-CS" sz="2000" smtClean="0"/>
          </a:p>
          <a:p>
            <a:pPr eaLnBrk="1" hangingPunct="1">
              <a:defRPr/>
            </a:pPr>
            <a:r>
              <a:rPr lang="sr-Cyrl-CS" sz="2000" smtClean="0"/>
              <a:t>Терапијска ситуација  (сеансе, трајање, учесталост)</a:t>
            </a:r>
          </a:p>
          <a:p>
            <a:pPr eaLnBrk="1" hangingPunct="1">
              <a:defRPr/>
            </a:pPr>
            <a:r>
              <a:rPr lang="sr-Cyrl-CS" sz="2000" smtClean="0"/>
              <a:t>Аналитичар (положај, активности)</a:t>
            </a:r>
          </a:p>
          <a:p>
            <a:pPr eaLnBrk="1" hangingPunct="1">
              <a:defRPr/>
            </a:pPr>
            <a:r>
              <a:rPr lang="sr-Cyrl-CS" sz="2000" smtClean="0"/>
              <a:t>Анализанд (положај, активности)</a:t>
            </a:r>
          </a:p>
          <a:p>
            <a:pPr eaLnBrk="1" hangingPunct="1">
              <a:defRPr/>
            </a:pPr>
            <a:r>
              <a:rPr lang="sr-Cyrl-CS" sz="2000" smtClean="0"/>
              <a:t>Индикације и контраиндикације за анализу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smtClean="0"/>
          </a:p>
        </p:txBody>
      </p:sp>
      <p:pic>
        <p:nvPicPr>
          <p:cNvPr id="122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37338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ОСНОВНИ ПОЈМОВИ АНАЛИТИЧКЕ ТЕРАПИЈЕ</a:t>
            </a:r>
            <a:endParaRPr lang="en-US" sz="40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Златно (основно) правило психоанализе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Слободне асоцијације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Отпор и његове манифестације (кашњење, заборављање на сеансу,одбијање тумачења итд.)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Трансфер (појава и тумачење)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dirty="0" smtClean="0"/>
              <a:t>	врсте: позитивни и негативни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Вештина тумачења и механизми излечења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“Дивља психоанализа”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Циљ психоанализе (дубинске промене личности)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СИМПТОМИ НЕУРОЗЕ</a:t>
            </a:r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Неуроза – лакши, функционални психички поремећај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Трауматска теорија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Фрустрација, фиксација, регресија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Неуротички конфликт (инфантилне потиснуте жеље и одбране ега)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Симптом – штетна, мучна и болна појава</a:t>
            </a:r>
            <a:endParaRPr lang="en-US" sz="2400" dirty="0" smtClean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Симптом као симболичка и компромисна творевина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Симптом неурозе – двосмислен, симболички израз потиснуте жеље и механизма одбране </a:t>
            </a:r>
            <a:r>
              <a:rPr lang="sr-Cyrl-CS" sz="2400" i="1" dirty="0" smtClean="0"/>
              <a:t>ега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Хистерички симптоми, фобични, опсесивни, компулзивни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dirty="0" smtClean="0"/>
              <a:t>Значај симптома за психоанализу</a:t>
            </a:r>
            <a:endParaRPr lang="en-US" sz="24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0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  <p:bldP spid="4096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Оснивач психоанализе </a:t>
            </a:r>
            <a:r>
              <a:rPr lang="sr-Latn-CS" sz="4000" smtClean="0"/>
              <a:t/>
            </a:r>
            <a:br>
              <a:rPr lang="sr-Latn-CS" sz="4000" smtClean="0"/>
            </a:br>
            <a:endParaRPr lang="en-US" sz="4000" smtClean="0"/>
          </a:p>
        </p:txBody>
      </p:sp>
      <p:pic>
        <p:nvPicPr>
          <p:cNvPr id="4099" name="Picture 11" descr="freud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1"/>
          <a:stretch>
            <a:fillRect/>
          </a:stretch>
        </p:blipFill>
        <p:spPr>
          <a:xfrm>
            <a:off x="1219200" y="1676400"/>
            <a:ext cx="2286000" cy="2514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1371600"/>
            <a:ext cx="441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000" dirty="0" smtClean="0"/>
              <a:t> </a:t>
            </a:r>
            <a:r>
              <a:rPr lang="sr-Cyrl-CS" sz="1800" dirty="0" smtClean="0"/>
              <a:t>СИГМУНД ФРОЈД </a:t>
            </a:r>
            <a:r>
              <a:rPr lang="sr-Latn-CS" sz="1800" dirty="0" smtClean="0"/>
              <a:t>(1856 – 1939)</a:t>
            </a:r>
            <a:endParaRPr lang="sr-Cyrl-C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sr-Cyrl-C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Рођен у јеврејској трговачкој породици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Мајчин љубимац, првенац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Школовање у Бечу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Студије медицине (неуролог Брике)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Специјализација - психијатрија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Приватна пракса (1886-1890)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Фројд развија свој нови метод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Смрт оца и самоанализа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Истраживање снова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Психолошко друштво средом - БПД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Путовање у САД (1909)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Међународно удружење (1910, Јунг)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Одвајање Адлера, Штекела, Јунга</a:t>
            </a:r>
            <a:endParaRPr lang="sr-Latn-C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Крупне измене у теорији (1920)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sr-Cyrl-CS" sz="1800" dirty="0" smtClean="0"/>
              <a:t>Смрт у изганству (Лондон, 1939)    </a:t>
            </a:r>
            <a:endParaRPr lang="sr-Latn-CS" sz="18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381000" y="4648200"/>
            <a:ext cx="4191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Cyrl-C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    </a:t>
            </a:r>
            <a:r>
              <a:rPr lang="sr-Latn-C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Sigmund Freud</a:t>
            </a:r>
            <a:endParaRPr lang="en-US" i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>
              <a:defRPr/>
            </a:pPr>
            <a:endParaRPr lang="sr-Cyrl-RS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>
              <a:defRPr/>
            </a:pPr>
            <a:r>
              <a:rPr lang="sr-Cyrl-R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Време настанка психоанализе:</a:t>
            </a:r>
          </a:p>
          <a:p>
            <a:pPr>
              <a:defRPr/>
            </a:pPr>
            <a:r>
              <a:rPr lang="sr-Cyrl-R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крај 19 в., психологија свести и оптимистичка антропологија</a:t>
            </a:r>
            <a:r>
              <a:rPr lang="sr-Latn-C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endParaRPr lang="sr-Cyrl-CS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  <a:p>
            <a:pPr>
              <a:defRPr/>
            </a:pPr>
            <a:r>
              <a:rPr lang="sr-Cyrl-CS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	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ФРОЈДОВА ГЛАВНА ДЕЛА</a:t>
            </a:r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r-Cyrl-CS" sz="1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Тумачење снова</a:t>
            </a:r>
            <a:r>
              <a:rPr lang="en-US" sz="2400" i="1" dirty="0" smtClean="0"/>
              <a:t> </a:t>
            </a:r>
            <a:r>
              <a:rPr lang="sr-Cyrl-CS" sz="2400" dirty="0" smtClean="0"/>
              <a:t>(1900)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Психопатологија свакодневног живота </a:t>
            </a:r>
            <a:r>
              <a:rPr lang="sr-Cyrl-CS" sz="2400" dirty="0" smtClean="0"/>
              <a:t>(1901)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Три расправе о сексуалној теорији </a:t>
            </a:r>
            <a:r>
              <a:rPr lang="sr-Cyrl-CS" sz="2400" dirty="0" smtClean="0"/>
              <a:t>(1905)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Тотем и табу </a:t>
            </a:r>
            <a:r>
              <a:rPr lang="sr-Cyrl-CS" sz="2400" dirty="0" smtClean="0"/>
              <a:t>(1913)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Увод у психоанализу </a:t>
            </a:r>
            <a:r>
              <a:rPr lang="sr-Cyrl-CS" sz="2400" dirty="0" smtClean="0"/>
              <a:t>(1917)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С оне стране принципа задовољства </a:t>
            </a:r>
            <a:r>
              <a:rPr lang="sr-Cyrl-CS" sz="2400" dirty="0" smtClean="0"/>
              <a:t>(1920)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Психологија масе и анализа ега </a:t>
            </a:r>
            <a:r>
              <a:rPr lang="sr-Cyrl-CS" sz="2400" dirty="0" smtClean="0"/>
              <a:t>(1921)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Его и ид </a:t>
            </a:r>
            <a:r>
              <a:rPr lang="sr-Cyrl-CS" sz="2400" dirty="0" smtClean="0"/>
              <a:t>(1923)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Будућност једне илузије </a:t>
            </a:r>
            <a:r>
              <a:rPr lang="sr-Cyrl-CS" sz="2400" dirty="0" smtClean="0"/>
              <a:t>(1927)</a:t>
            </a:r>
            <a:endParaRPr lang="sr-Cyrl-CS" sz="24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z="2400" i="1" dirty="0" smtClean="0"/>
              <a:t>Нелагодност у култури </a:t>
            </a:r>
            <a:r>
              <a:rPr lang="sr-Cyrl-CS" sz="2400" dirty="0" smtClean="0"/>
              <a:t>(1930)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i="1" smtClean="0"/>
              <a:t>Психоанализа</a:t>
            </a:r>
            <a:r>
              <a:rPr lang="sr-Cyrl-CS" sz="4000" smtClean="0"/>
              <a:t/>
            </a:r>
            <a:br>
              <a:rPr lang="sr-Cyrl-CS" sz="4000" smtClean="0"/>
            </a:br>
            <a:r>
              <a:rPr lang="sr-Cyrl-CS" sz="4000" smtClean="0"/>
              <a:t>- значења -</a:t>
            </a:r>
            <a:endParaRPr lang="en-US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endParaRPr lang="sr-Cyrl-CS" smtClean="0"/>
          </a:p>
          <a:p>
            <a:pPr marL="609600" indent="-609600" eaLnBrk="1" hangingPunct="1">
              <a:defRPr/>
            </a:pPr>
            <a:endParaRPr lang="sr-Cyrl-CS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sr-Cyrl-CS" smtClean="0"/>
              <a:t>Метод истраживања несвесног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sr-Cyrl-CS" smtClean="0"/>
              <a:t>Психотерапија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sr-Cyrl-CS" smtClean="0"/>
              <a:t>Теорија личности и психичког живота у целини</a:t>
            </a:r>
            <a:endParaRPr lang="en-US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4000" smtClean="0"/>
              <a:t>ЕМПИРИЈСКА ОСНОВА И </a:t>
            </a:r>
            <a:br>
              <a:rPr lang="sr-Cyrl-CS" sz="4000" smtClean="0"/>
            </a:br>
            <a:r>
              <a:rPr lang="sr-Cyrl-CS" sz="4000" smtClean="0"/>
              <a:t>МЕТОД ПСИХОАНАЛИЗЕ</a:t>
            </a:r>
            <a:endParaRPr lang="en-US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r-Cyrl-CS" smtClean="0"/>
          </a:p>
          <a:p>
            <a:pPr eaLnBrk="1" hangingPunct="1">
              <a:defRPr/>
            </a:pPr>
            <a:r>
              <a:rPr lang="sr-Cyrl-CS" smtClean="0"/>
              <a:t>ОМАШКЕ И СРОДНЕ РАДЊЕ</a:t>
            </a:r>
          </a:p>
          <a:p>
            <a:pPr eaLnBrk="1" hangingPunct="1">
              <a:defRPr/>
            </a:pPr>
            <a:r>
              <a:rPr lang="sr-Cyrl-CS" smtClean="0"/>
              <a:t>СНОВИ</a:t>
            </a:r>
          </a:p>
          <a:p>
            <a:pPr eaLnBrk="1" hangingPunct="1">
              <a:defRPr/>
            </a:pPr>
            <a:r>
              <a:rPr lang="sr-Cyrl-CS" smtClean="0"/>
              <a:t>СТУДИЈА СЛУЧАЈА</a:t>
            </a:r>
            <a:r>
              <a:rPr lang="en-US" smtClean="0"/>
              <a:t> </a:t>
            </a:r>
            <a:r>
              <a:rPr lang="sr-Cyrl-CS" smtClean="0"/>
              <a:t>(НЕУРОЗЕ)</a:t>
            </a:r>
          </a:p>
          <a:p>
            <a:pPr eaLnBrk="1" hangingPunct="1">
              <a:defRPr/>
            </a:pPr>
            <a:r>
              <a:rPr lang="sr-Cyrl-CS" smtClean="0"/>
              <a:t>САМОАНАЛИЗА</a:t>
            </a:r>
          </a:p>
          <a:p>
            <a:pPr eaLnBrk="1" hangingPunct="1">
              <a:defRPr/>
            </a:pPr>
            <a:r>
              <a:rPr lang="sr-Cyrl-CS" smtClean="0"/>
              <a:t>МЕТОД АНАЛИЗЕ </a:t>
            </a:r>
            <a:r>
              <a:rPr lang="sr-Cyrl-CS" sz="2400" smtClean="0"/>
              <a:t>(ТУМАЧЕЊЕ</a:t>
            </a:r>
            <a:r>
              <a:rPr lang="sr-Cyrl-CS" smtClean="0"/>
              <a:t> </a:t>
            </a:r>
            <a:r>
              <a:rPr lang="sr-Cyrl-CS" sz="2400" smtClean="0"/>
              <a:t>ТРАГОВА НЕСВЕСНОГ У СВЕСТИ И У ПОНАШАЊУ)</a:t>
            </a:r>
            <a:endParaRPr lang="en-US" sz="24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ОМАШКЕ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Омашке</a:t>
            </a:r>
            <a:r>
              <a:rPr lang="en-US" dirty="0" smtClean="0"/>
              <a:t> – </a:t>
            </a:r>
            <a:r>
              <a:rPr lang="sr-Cyrl-CS" dirty="0" smtClean="0"/>
              <a:t>случајне, невољне погрешке</a:t>
            </a:r>
          </a:p>
          <a:p>
            <a:pPr eaLnBrk="1" hangingPunct="1">
              <a:defRPr/>
            </a:pPr>
            <a:r>
              <a:rPr lang="sr-Cyrl-CS" dirty="0" smtClean="0"/>
              <a:t>Врсте омашки (у говору, читању, писању, хватању, комбиноване)</a:t>
            </a:r>
          </a:p>
          <a:p>
            <a:pPr eaLnBrk="1" hangingPunct="1">
              <a:defRPr/>
            </a:pPr>
            <a:r>
              <a:rPr lang="sr-Cyrl-CS" dirty="0" smtClean="0"/>
              <a:t>Заборављање (мотивисано)</a:t>
            </a:r>
          </a:p>
          <a:p>
            <a:pPr eaLnBrk="1" hangingPunct="1">
              <a:defRPr/>
            </a:pPr>
            <a:r>
              <a:rPr lang="sr-Cyrl-CS" dirty="0" smtClean="0"/>
              <a:t>Затурање и губљење</a:t>
            </a:r>
          </a:p>
          <a:p>
            <a:pPr eaLnBrk="1" hangingPunct="1">
              <a:defRPr/>
            </a:pPr>
            <a:r>
              <a:rPr lang="sr-Cyrl-CS" dirty="0" smtClean="0"/>
              <a:t>Симптоматске радње</a:t>
            </a:r>
          </a:p>
          <a:p>
            <a:pPr eaLnBrk="1" hangingPunct="1">
              <a:defRPr/>
            </a:pPr>
            <a:r>
              <a:rPr lang="sr-Cyrl-CS" dirty="0" smtClean="0"/>
              <a:t>Објашњење, смисао и значај омашки</a:t>
            </a: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СНОВИ 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Феномен сна</a:t>
            </a:r>
          </a:p>
          <a:p>
            <a:pPr eaLnBrk="1" hangingPunct="1">
              <a:defRPr/>
            </a:pPr>
            <a:r>
              <a:rPr lang="sr-Cyrl-CS" dirty="0" smtClean="0"/>
              <a:t>Тумачење снова у древним културама</a:t>
            </a:r>
          </a:p>
          <a:p>
            <a:pPr eaLnBrk="1" hangingPunct="1">
              <a:defRPr/>
            </a:pPr>
            <a:r>
              <a:rPr lang="sr-Cyrl-CS" dirty="0" smtClean="0"/>
              <a:t>Фројд у историји тумачења снова  </a:t>
            </a:r>
          </a:p>
          <a:p>
            <a:pPr eaLnBrk="1" hangingPunct="1">
              <a:defRPr/>
            </a:pPr>
            <a:r>
              <a:rPr lang="sr-Cyrl-CS" dirty="0" smtClean="0"/>
              <a:t>Природа сна (психички производ)</a:t>
            </a:r>
          </a:p>
          <a:p>
            <a:pPr eaLnBrk="1" hangingPunct="1">
              <a:defRPr/>
            </a:pPr>
            <a:r>
              <a:rPr lang="sr-Cyrl-CS" dirty="0" smtClean="0"/>
              <a:t>Функција сна (чувар спавања)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Latn-CS" dirty="0" smtClean="0"/>
          </a:p>
          <a:p>
            <a:pPr eaLnBrk="1" hangingPunct="1">
              <a:defRPr/>
            </a:pPr>
            <a:endParaRPr lang="sr-Cyrl-CS" i="1" dirty="0" smtClean="0"/>
          </a:p>
          <a:p>
            <a:pPr eaLnBrk="1" hangingPunct="1">
              <a:defRPr/>
            </a:pPr>
            <a:endParaRPr lang="sr-Cyrl-C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mtClean="0"/>
              <a:t>Јохан Фисли,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r-Cyrl-CS" smtClean="0"/>
              <a:t>	</a:t>
            </a:r>
            <a:r>
              <a:rPr lang="sr-Cyrl-CS" i="1" smtClean="0"/>
              <a:t>Ноћна мора</a:t>
            </a:r>
            <a:endParaRPr lang="en-US" i="1" smtClean="0"/>
          </a:p>
        </p:txBody>
      </p:sp>
      <p:pic>
        <p:nvPicPr>
          <p:cNvPr id="9221" name="Picture 7" descr="opis sl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43200"/>
            <a:ext cx="3962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ТУМАЧЕЊЕ СНОВА</a:t>
            </a:r>
            <a:endParaRPr lang="en-US" smtClean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endParaRPr lang="sr-Latn-CS" sz="2400" smtClean="0"/>
          </a:p>
          <a:p>
            <a:pPr eaLnBrk="1" hangingPunct="1">
              <a:lnSpc>
                <a:spcPct val="90000"/>
              </a:lnSpc>
              <a:defRPr/>
            </a:pPr>
            <a:endParaRPr lang="sr-Latn-CS" sz="2400" smtClean="0"/>
          </a:p>
          <a:p>
            <a:pPr eaLnBrk="1" hangingPunct="1">
              <a:lnSpc>
                <a:spcPct val="90000"/>
              </a:lnSpc>
              <a:defRPr/>
            </a:pPr>
            <a:endParaRPr lang="sr-Latn-CS" sz="2400" smtClean="0"/>
          </a:p>
          <a:p>
            <a:pPr eaLnBrk="1" hangingPunct="1">
              <a:lnSpc>
                <a:spcPct val="90000"/>
              </a:lnSpc>
              <a:defRPr/>
            </a:pPr>
            <a:endParaRPr lang="sr-Latn-C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smtClean="0"/>
              <a:t>Снови</a:t>
            </a:r>
            <a:r>
              <a:rPr lang="sr-Latn-CS" sz="2400" smtClean="0"/>
              <a:t> </a:t>
            </a:r>
            <a:r>
              <a:rPr lang="sr-Cyrl-CS" sz="2400" smtClean="0"/>
              <a:t>деце и одраслих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smtClean="0"/>
              <a:t>Манифестни сан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smtClean="0"/>
              <a:t>Латентне мисли сна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smtClean="0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b="1" smtClean="0"/>
              <a:t>Рад сна</a:t>
            </a:r>
          </a:p>
          <a:p>
            <a:pPr eaLnBrk="1" hangingPunct="1">
              <a:defRPr/>
            </a:pPr>
            <a:r>
              <a:rPr lang="sr-Cyrl-CS" i="1" smtClean="0"/>
              <a:t>Механизми рада сна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Cyrl-CS" smtClean="0"/>
              <a:t>	сажимање, померање, симболизација, визуелизиција</a:t>
            </a:r>
          </a:p>
          <a:p>
            <a:pPr eaLnBrk="1" hangingPunct="1">
              <a:defRPr/>
            </a:pPr>
            <a:r>
              <a:rPr lang="sr-Cyrl-CS" smtClean="0"/>
              <a:t>Дефиниција сна</a:t>
            </a:r>
          </a:p>
          <a:p>
            <a:pPr eaLnBrk="1" hangingPunct="1">
              <a:defRPr/>
            </a:pPr>
            <a:r>
              <a:rPr lang="sr-Cyrl-CS" smtClean="0"/>
              <a:t>тумачење снова - </a:t>
            </a:r>
            <a:r>
              <a:rPr lang="sr-Latn-CS" i="1" smtClean="0"/>
              <a:t>via regia</a:t>
            </a:r>
            <a:r>
              <a:rPr lang="sr-Cyrl-CS" i="1" smtClean="0"/>
              <a:t> </a:t>
            </a:r>
            <a:r>
              <a:rPr lang="sr-Cyrl-CS" smtClean="0"/>
              <a:t>за несвесно</a:t>
            </a:r>
            <a:endParaRPr lang="sr-Cyrl-CS" i="1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z="2400" smtClean="0"/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657600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НАСТАНАК ПСИХОАНАЛИЗЕ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Фројдове студије код Шаркоа (1885)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Сарадња Фројда и Јозефа Бројера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Случај Ане О. (хистер. одузетост, конфузија, страхови, халуцинације итд.)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Катартички метод (пражњење афекта, </a:t>
            </a:r>
            <a:r>
              <a:rPr lang="sr-Cyrl-CS" i="1" dirty="0" smtClean="0"/>
              <a:t>чишћење димњака</a:t>
            </a:r>
            <a:r>
              <a:rPr lang="sr-Cyrl-CS" dirty="0" smtClean="0"/>
              <a:t>)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i="1" dirty="0" smtClean="0"/>
              <a:t>Студије о хистерији </a:t>
            </a:r>
            <a:r>
              <a:rPr lang="sr-Cyrl-CS" dirty="0" smtClean="0"/>
              <a:t>(1895)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Теорија настанка и лечења неуроза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Разилажење са Бројером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Фројд напушта хипнозу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dirty="0" smtClean="0"/>
              <a:t>Трагање за новим методом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1435</TotalTime>
  <Words>481</Words>
  <Application>Microsoft Office PowerPoint</Application>
  <PresentationFormat>On-screen Show (4:3)</PresentationFormat>
  <Paragraphs>138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Slit</vt:lpstr>
      <vt:lpstr> ПСИХОАНАЛИЗА</vt:lpstr>
      <vt:lpstr>Оснивач психоанализе  </vt:lpstr>
      <vt:lpstr>ФРОЈДОВА ГЛАВНА ДЕЛА</vt:lpstr>
      <vt:lpstr>Психоанализа - значења -</vt:lpstr>
      <vt:lpstr>ЕМПИРИЈСКА ОСНОВА И  МЕТОД ПСИХОАНАЛИЗЕ</vt:lpstr>
      <vt:lpstr>ОМАШКЕ</vt:lpstr>
      <vt:lpstr>СНОВИ </vt:lpstr>
      <vt:lpstr>ТУМАЧЕЊЕ СНОВА</vt:lpstr>
      <vt:lpstr>НАСТАНАК ПСИХОАНАЛИЗЕ</vt:lpstr>
      <vt:lpstr>ПСИХОАНАЛИЗА  - ПСИХОТЕРАПИЈА -</vt:lpstr>
      <vt:lpstr>ОСНОВНИ ПОЈМОВИ АНАЛИТИЧКЕ ТЕРАПИЈЕ</vt:lpstr>
      <vt:lpstr>СИМПТОМИ НЕУРОЗЕ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Жарко Требјешанин ПСИХОАНАЛИЗА</dc:title>
  <dc:creator>Zarko</dc:creator>
  <cp:lastModifiedBy>zarko</cp:lastModifiedBy>
  <cp:revision>118</cp:revision>
  <dcterms:created xsi:type="dcterms:W3CDTF">2004-11-28T22:35:07Z</dcterms:created>
  <dcterms:modified xsi:type="dcterms:W3CDTF">2014-02-16T22:43:59Z</dcterms:modified>
</cp:coreProperties>
</file>